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e4a5945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e4a5945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2e4a5945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2e4a5945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efe533b5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efe533b5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befe533b5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befe533b5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befe533b5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befe533b5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e4a5945d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2e4a5945d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e4a5945d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e4a5945d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e4a5945d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2e4a5945d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fe533b5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fe533b5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e4a5945d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e4a5945d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befe533b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befe533b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e4a5945d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e4a5945d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e4a5945d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e4a5945d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e4a5945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e4a5945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e4a5945d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e4a5945d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e4a5945d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e4a5945d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e4a5945d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2e4a5945d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e4a5945d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e4a5945d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efe533b5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efe533b5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e4a5945d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e4a5945d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e4a5945d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e4a5945d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befe533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befe533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e4a5945d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2e4a5945d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2e4a5945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2e4a5945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befe533b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befe533b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befe533b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befe533b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befe533b5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befe533b5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e4a5945d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2e4a5945d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befe533b5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befe533b5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10.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15.png"/><Relationship Id="rId5" Type="http://schemas.openxmlformats.org/officeDocument/2006/relationships/image" Target="../media/image29.png"/><Relationship Id="rId6"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jpg"/><Relationship Id="rId4" Type="http://schemas.openxmlformats.org/officeDocument/2006/relationships/image" Target="../media/image37.png"/><Relationship Id="rId5"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jpg"/><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jpg"/><Relationship Id="rId4" Type="http://schemas.openxmlformats.org/officeDocument/2006/relationships/image" Target="../media/image43.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2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מצגת </a:t>
            </a:r>
            <a:r>
              <a:rPr b="1" lang="en"/>
              <a:t>סיכום פרויקט</a:t>
            </a:r>
            <a:endParaRPr b="1"/>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dk1"/>
                </a:solidFill>
              </a:rPr>
              <a:t>מציגים: רפאל רייכרודל ואורי רצון</a:t>
            </a:r>
            <a:endParaRPr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ומהן שכבות קונבולוציה</a:t>
            </a:r>
            <a:r>
              <a:rPr lang="en" sz="3500"/>
              <a:t>?!</a:t>
            </a:r>
            <a:endParaRPr sz="3500"/>
          </a:p>
        </p:txBody>
      </p:sp>
      <p:sp>
        <p:nvSpPr>
          <p:cNvPr id="112" name="Google Shape;112;p22"/>
          <p:cNvSpPr txBox="1"/>
          <p:nvPr>
            <p:ph idx="1" type="body"/>
          </p:nvPr>
        </p:nvSpPr>
        <p:spPr>
          <a:xfrm>
            <a:off x="311700" y="1152475"/>
            <a:ext cx="8520600" cy="3857100"/>
          </a:xfrm>
          <a:prstGeom prst="rect">
            <a:avLst/>
          </a:prstGeom>
        </p:spPr>
        <p:txBody>
          <a:bodyPr anchorCtr="0" anchor="t" bIns="91425" lIns="91425" spcFirstLastPara="1" rIns="91425" wrap="square" tIns="91425">
            <a:normAutofit fontScale="92500" lnSpcReduction="20000"/>
          </a:bodyPr>
          <a:lstStyle/>
          <a:p>
            <a:pPr indent="0" lvl="0" marL="0" rtl="1" algn="r">
              <a:spcBef>
                <a:spcPts val="0"/>
              </a:spcBef>
              <a:spcAft>
                <a:spcPts val="0"/>
              </a:spcAft>
              <a:buNone/>
            </a:pPr>
            <a:r>
              <a:rPr lang="en" sz="2200">
                <a:solidFill>
                  <a:schemeClr val="dk1"/>
                </a:solidFill>
              </a:rPr>
              <a:t>זוהי וריאציה אחרת של </a:t>
            </a:r>
            <a:r>
              <a:rPr lang="en" sz="2200">
                <a:solidFill>
                  <a:schemeClr val="dk1"/>
                </a:solidFill>
              </a:rPr>
              <a:t>רשת נוירונים - יותר מורכבת - שבאה עם שימושים יותר מגוונים, לדוגמה: בעיות שכוללות תמונה. אמנם, שילבנו בין שני סוגי רשתות הנוירונים בפרויקט שלנו.</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1200"/>
              </a:spcAft>
              <a:buNone/>
            </a:pPr>
            <a:r>
              <a:t/>
            </a:r>
            <a:endParaRPr sz="2200">
              <a:solidFill>
                <a:schemeClr val="dk1"/>
              </a:solidFill>
            </a:endParaRPr>
          </a:p>
        </p:txBody>
      </p:sp>
      <p:pic>
        <p:nvPicPr>
          <p:cNvPr id="113" name="Google Shape;113;p22"/>
          <p:cNvPicPr preferRelativeResize="0"/>
          <p:nvPr/>
        </p:nvPicPr>
        <p:blipFill>
          <a:blip r:embed="rId4">
            <a:alphaModFix/>
          </a:blip>
          <a:stretch>
            <a:fillRect/>
          </a:stretch>
        </p:blipFill>
        <p:spPr>
          <a:xfrm>
            <a:off x="2410387" y="2518337"/>
            <a:ext cx="4323225" cy="2031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lnSpc>
                <a:spcPct val="115000"/>
              </a:lnSpc>
              <a:spcBef>
                <a:spcPts val="0"/>
              </a:spcBef>
              <a:spcAft>
                <a:spcPts val="1200"/>
              </a:spcAft>
              <a:buClr>
                <a:schemeClr val="dk1"/>
              </a:buClr>
              <a:buSzPts val="1100"/>
              <a:buFont typeface="Arial"/>
              <a:buNone/>
            </a:pPr>
            <a:r>
              <a:rPr lang="en" sz="3500"/>
              <a:t>ז</a:t>
            </a:r>
            <a:r>
              <a:rPr lang="en" sz="3500"/>
              <a:t>הו כמובן רק תמצות של הנושא…</a:t>
            </a:r>
            <a:endParaRPr sz="3500"/>
          </a:p>
        </p:txBody>
      </p:sp>
      <p:sp>
        <p:nvSpPr>
          <p:cNvPr id="119" name="Google Shape;119;p23"/>
          <p:cNvSpPr txBox="1"/>
          <p:nvPr>
            <p:ph idx="1" type="body"/>
          </p:nvPr>
        </p:nvSpPr>
        <p:spPr>
          <a:xfrm>
            <a:off x="311700" y="1152475"/>
            <a:ext cx="8520600" cy="38571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Clr>
                <a:schemeClr val="dk1"/>
              </a:buClr>
              <a:buSzPts val="1100"/>
              <a:buFont typeface="Arial"/>
              <a:buNone/>
            </a:pPr>
            <a:r>
              <a:rPr lang="en" sz="2200">
                <a:solidFill>
                  <a:schemeClr val="dk1"/>
                </a:solidFill>
              </a:rPr>
              <a:t>התהליך המתמטי מאחורי הקלעים </a:t>
            </a:r>
            <a:r>
              <a:rPr b="1" lang="en" sz="2200">
                <a:solidFill>
                  <a:schemeClr val="dk1"/>
                </a:solidFill>
              </a:rPr>
              <a:t>יותר מדי קשה להסברה במצגת קצרה!</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0" lvl="0" marL="0" rtl="1" algn="r">
              <a:spcBef>
                <a:spcPts val="1200"/>
              </a:spcBef>
              <a:spcAft>
                <a:spcPts val="1200"/>
              </a:spcAft>
              <a:buNone/>
            </a:pPr>
            <a:r>
              <a:t/>
            </a:r>
            <a:endParaRPr sz="2200">
              <a:solidFill>
                <a:schemeClr val="dk1"/>
              </a:solidFill>
            </a:endParaRPr>
          </a:p>
        </p:txBody>
      </p:sp>
      <p:pic>
        <p:nvPicPr>
          <p:cNvPr id="120" name="Google Shape;120;p23"/>
          <p:cNvPicPr preferRelativeResize="0"/>
          <p:nvPr/>
        </p:nvPicPr>
        <p:blipFill>
          <a:blip r:embed="rId4">
            <a:alphaModFix/>
          </a:blip>
          <a:stretch>
            <a:fillRect/>
          </a:stretch>
        </p:blipFill>
        <p:spPr>
          <a:xfrm>
            <a:off x="1861800" y="1774100"/>
            <a:ext cx="5420400" cy="304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אולי כבר איבדנו אתכם…</a:t>
            </a:r>
            <a:endParaRPr sz="3500"/>
          </a:p>
        </p:txBody>
      </p:sp>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1200"/>
              </a:spcAft>
              <a:buNone/>
            </a:pPr>
            <a:r>
              <a:rPr lang="en" sz="2200">
                <a:solidFill>
                  <a:schemeClr val="dk1"/>
                </a:solidFill>
              </a:rPr>
              <a:t>אף אחד לא אמר שהנושא קל! </a:t>
            </a:r>
            <a:r>
              <a:rPr lang="en" sz="2200">
                <a:solidFill>
                  <a:schemeClr val="dk1"/>
                </a:solidFill>
              </a:rPr>
              <a:t>ללמוד </a:t>
            </a:r>
            <a:r>
              <a:rPr lang="en" sz="2200">
                <a:solidFill>
                  <a:schemeClr val="dk1"/>
                </a:solidFill>
              </a:rPr>
              <a:t>למידת מכונה = ללמוד כיצד לסבול…</a:t>
            </a:r>
            <a:endParaRPr sz="2200">
              <a:solidFill>
                <a:schemeClr val="dk1"/>
              </a:solidFill>
            </a:endParaRPr>
          </a:p>
        </p:txBody>
      </p:sp>
      <p:pic>
        <p:nvPicPr>
          <p:cNvPr id="127" name="Google Shape;127;p24"/>
          <p:cNvPicPr preferRelativeResize="0"/>
          <p:nvPr/>
        </p:nvPicPr>
        <p:blipFill>
          <a:blip r:embed="rId4">
            <a:alphaModFix/>
          </a:blip>
          <a:stretch>
            <a:fillRect/>
          </a:stretch>
        </p:blipFill>
        <p:spPr>
          <a:xfrm>
            <a:off x="1657350" y="1817025"/>
            <a:ext cx="5829300" cy="2914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שלבי הפרויקט - אישורי הפרויקטים</a:t>
            </a:r>
            <a:endParaRPr sz="3500"/>
          </a:p>
        </p:txBody>
      </p:sp>
      <p:sp>
        <p:nvSpPr>
          <p:cNvPr id="133" name="Google Shape;13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0" lvl="0" marL="0" rtl="1" algn="r">
              <a:spcBef>
                <a:spcPts val="0"/>
              </a:spcBef>
              <a:spcAft>
                <a:spcPts val="0"/>
              </a:spcAft>
              <a:buNone/>
            </a:pPr>
            <a:r>
              <a:rPr lang="en" sz="2200">
                <a:solidFill>
                  <a:schemeClr val="dk1"/>
                </a:solidFill>
              </a:rPr>
              <a:t>תחום למידת המכונה, כתחום ענק ומורכב, דרש מאיתנו להקדיש זמן רב באגירת ידע ובסיס שבאמצעותו נוכל להתחיל לעבוד על הפרויקט.</a:t>
            </a:r>
            <a:endParaRPr sz="2200">
              <a:solidFill>
                <a:schemeClr val="dk1"/>
              </a:solidFill>
            </a:endParaRPr>
          </a:p>
          <a:p>
            <a:pPr indent="0" lvl="0" marL="0" rtl="1" algn="r">
              <a:spcBef>
                <a:spcPts val="1200"/>
              </a:spcBef>
              <a:spcAft>
                <a:spcPts val="0"/>
              </a:spcAft>
              <a:buNone/>
            </a:pPr>
            <a:r>
              <a:rPr lang="en" sz="2200">
                <a:solidFill>
                  <a:schemeClr val="dk1"/>
                </a:solidFill>
              </a:rPr>
              <a:t>בשלב אישורי הפרויקטים, גם לאחר השקעת זמן רב במחקר אישי, התנסות עצמית עם הטכנולוגיות והתייעצות עם הרש"צ עדן (שגם לו היה רקע עם הנושא כחניך מגשימים לשעבר), התאכזבנו לשמוע כי לא צברנו מספיק מידע כדי להתחיל להיכנס לתוך הפיתוח עצמו.</a:t>
            </a:r>
            <a:endParaRPr sz="2200">
              <a:solidFill>
                <a:schemeClr val="dk1"/>
              </a:solidFill>
            </a:endParaRPr>
          </a:p>
          <a:p>
            <a:pPr indent="0" lvl="0" marL="0" rtl="1" algn="r">
              <a:spcBef>
                <a:spcPts val="1200"/>
              </a:spcBef>
              <a:spcAft>
                <a:spcPts val="0"/>
              </a:spcAft>
              <a:buNone/>
            </a:pPr>
            <a:r>
              <a:rPr lang="en" sz="2200">
                <a:solidFill>
                  <a:schemeClr val="dk1"/>
                </a:solidFill>
              </a:rPr>
              <a:t>אמנם, לאחר התעקשות רבה, נתנו גז והצלחנו לקבל אור ירוק להתחלה בעבודה על הפרויקט.</a:t>
            </a:r>
            <a:endParaRPr sz="2200">
              <a:solidFill>
                <a:schemeClr val="dk1"/>
              </a:solidFill>
            </a:endParaRPr>
          </a:p>
          <a:p>
            <a:pPr indent="0" lvl="0" marL="0" rtl="1" algn="r">
              <a:spcBef>
                <a:spcPts val="1200"/>
              </a:spcBef>
              <a:spcAft>
                <a:spcPts val="0"/>
              </a:spcAft>
              <a:buClr>
                <a:schemeClr val="dk1"/>
              </a:buClr>
              <a:buSzPct val="50000"/>
              <a:buFont typeface="Arial"/>
              <a:buNone/>
            </a:pPr>
            <a:r>
              <a:t/>
            </a:r>
            <a:endParaRPr sz="2200">
              <a:solidFill>
                <a:schemeClr val="dk1"/>
              </a:solidFill>
            </a:endParaRPr>
          </a:p>
          <a:p>
            <a:pPr indent="0" lvl="0" marL="0" rtl="1" algn="r">
              <a:spcBef>
                <a:spcPts val="1200"/>
              </a:spcBef>
              <a:spcAft>
                <a:spcPts val="1200"/>
              </a:spcAft>
              <a:buNone/>
            </a:pPr>
            <a:r>
              <a:t/>
            </a:r>
            <a:endParaRPr sz="2200">
              <a:solidFill>
                <a:schemeClr val="dk1"/>
              </a:solidFill>
            </a:endParaRPr>
          </a:p>
        </p:txBody>
      </p:sp>
      <p:pic>
        <p:nvPicPr>
          <p:cNvPr id="134" name="Google Shape;134;p25"/>
          <p:cNvPicPr preferRelativeResize="0"/>
          <p:nvPr/>
        </p:nvPicPr>
        <p:blipFill>
          <a:blip r:embed="rId4">
            <a:alphaModFix/>
          </a:blip>
          <a:stretch>
            <a:fillRect/>
          </a:stretch>
        </p:blipFill>
        <p:spPr>
          <a:xfrm>
            <a:off x="1" y="3493775"/>
            <a:ext cx="1711950" cy="1333200"/>
          </a:xfrm>
          <a:prstGeom prst="rect">
            <a:avLst/>
          </a:prstGeom>
          <a:noFill/>
          <a:ln>
            <a:noFill/>
          </a:ln>
        </p:spPr>
      </p:pic>
      <p:pic>
        <p:nvPicPr>
          <p:cNvPr id="135" name="Google Shape;135;p25"/>
          <p:cNvPicPr preferRelativeResize="0"/>
          <p:nvPr/>
        </p:nvPicPr>
        <p:blipFill>
          <a:blip r:embed="rId5">
            <a:alphaModFix/>
          </a:blip>
          <a:stretch>
            <a:fillRect/>
          </a:stretch>
        </p:blipFill>
        <p:spPr>
          <a:xfrm>
            <a:off x="1995888" y="3493779"/>
            <a:ext cx="2001619" cy="1333200"/>
          </a:xfrm>
          <a:prstGeom prst="rect">
            <a:avLst/>
          </a:prstGeom>
          <a:noFill/>
          <a:ln>
            <a:noFill/>
          </a:ln>
        </p:spPr>
      </p:pic>
      <p:pic>
        <p:nvPicPr>
          <p:cNvPr id="136" name="Google Shape;136;p25"/>
          <p:cNvPicPr preferRelativeResize="0"/>
          <p:nvPr/>
        </p:nvPicPr>
        <p:blipFill>
          <a:blip r:embed="rId6">
            <a:alphaModFix/>
          </a:blip>
          <a:stretch>
            <a:fillRect/>
          </a:stretch>
        </p:blipFill>
        <p:spPr>
          <a:xfrm>
            <a:off x="4397613" y="3493775"/>
            <a:ext cx="2001626" cy="1333199"/>
          </a:xfrm>
          <a:prstGeom prst="rect">
            <a:avLst/>
          </a:prstGeom>
          <a:noFill/>
          <a:ln>
            <a:noFill/>
          </a:ln>
        </p:spPr>
      </p:pic>
      <p:pic>
        <p:nvPicPr>
          <p:cNvPr id="137" name="Google Shape;137;p25"/>
          <p:cNvPicPr preferRelativeResize="0"/>
          <p:nvPr/>
        </p:nvPicPr>
        <p:blipFill>
          <a:blip r:embed="rId7">
            <a:alphaModFix/>
          </a:blip>
          <a:stretch>
            <a:fillRect/>
          </a:stretch>
        </p:blipFill>
        <p:spPr>
          <a:xfrm>
            <a:off x="6799375" y="3493775"/>
            <a:ext cx="2277560" cy="1333200"/>
          </a:xfrm>
          <a:prstGeom prst="rect">
            <a:avLst/>
          </a:prstGeom>
          <a:noFill/>
          <a:ln>
            <a:noFill/>
          </a:ln>
        </p:spPr>
      </p:pic>
      <p:pic>
        <p:nvPicPr>
          <p:cNvPr id="138" name="Google Shape;138;p25"/>
          <p:cNvPicPr preferRelativeResize="0"/>
          <p:nvPr/>
        </p:nvPicPr>
        <p:blipFill>
          <a:blip r:embed="rId8">
            <a:alphaModFix/>
          </a:blip>
          <a:stretch>
            <a:fillRect/>
          </a:stretch>
        </p:blipFill>
        <p:spPr>
          <a:xfrm>
            <a:off x="1495226" y="4050887"/>
            <a:ext cx="547625" cy="218988"/>
          </a:xfrm>
          <a:prstGeom prst="rect">
            <a:avLst/>
          </a:prstGeom>
          <a:noFill/>
          <a:ln>
            <a:noFill/>
          </a:ln>
        </p:spPr>
      </p:pic>
      <p:pic>
        <p:nvPicPr>
          <p:cNvPr id="139" name="Google Shape;139;p25"/>
          <p:cNvPicPr preferRelativeResize="0"/>
          <p:nvPr/>
        </p:nvPicPr>
        <p:blipFill>
          <a:blip r:embed="rId8">
            <a:alphaModFix/>
          </a:blip>
          <a:stretch>
            <a:fillRect/>
          </a:stretch>
        </p:blipFill>
        <p:spPr>
          <a:xfrm>
            <a:off x="3942738" y="4050887"/>
            <a:ext cx="547625" cy="218988"/>
          </a:xfrm>
          <a:prstGeom prst="rect">
            <a:avLst/>
          </a:prstGeom>
          <a:noFill/>
          <a:ln>
            <a:noFill/>
          </a:ln>
        </p:spPr>
      </p:pic>
      <p:pic>
        <p:nvPicPr>
          <p:cNvPr id="140" name="Google Shape;140;p25"/>
          <p:cNvPicPr preferRelativeResize="0"/>
          <p:nvPr/>
        </p:nvPicPr>
        <p:blipFill>
          <a:blip r:embed="rId8">
            <a:alphaModFix/>
          </a:blip>
          <a:stretch>
            <a:fillRect/>
          </a:stretch>
        </p:blipFill>
        <p:spPr>
          <a:xfrm>
            <a:off x="6314276" y="4050887"/>
            <a:ext cx="547625" cy="2189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שלבי הפרויקט - הספרינט הראשון</a:t>
            </a:r>
            <a:endParaRPr sz="3500"/>
          </a:p>
        </p:txBody>
      </p:sp>
      <p:sp>
        <p:nvSpPr>
          <p:cNvPr id="146" name="Google Shape;146;p26"/>
          <p:cNvSpPr txBox="1"/>
          <p:nvPr>
            <p:ph idx="1" type="body"/>
          </p:nvPr>
        </p:nvSpPr>
        <p:spPr>
          <a:xfrm>
            <a:off x="311700" y="1146150"/>
            <a:ext cx="8520600" cy="3416400"/>
          </a:xfrm>
          <a:prstGeom prst="rect">
            <a:avLst/>
          </a:prstGeom>
        </p:spPr>
        <p:txBody>
          <a:bodyPr anchorCtr="0" anchor="t" bIns="91425" lIns="91425" spcFirstLastPara="1" rIns="91425" wrap="square" tIns="91425">
            <a:normAutofit lnSpcReduction="10000"/>
          </a:bodyPr>
          <a:lstStyle/>
          <a:p>
            <a:pPr indent="0" lvl="0" marL="0" rtl="1" algn="r">
              <a:spcBef>
                <a:spcPts val="0"/>
              </a:spcBef>
              <a:spcAft>
                <a:spcPts val="0"/>
              </a:spcAft>
              <a:buNone/>
            </a:pPr>
            <a:r>
              <a:rPr lang="en" sz="2350">
                <a:solidFill>
                  <a:schemeClr val="dk1"/>
                </a:solidFill>
              </a:rPr>
              <a:t>ליצור מספר מודלים מאומנים עם אחוזי הצלחה גבוהים כאשר כל אחד ידע לסווג תכונה אחת או יותר מתוך תמונה.</a:t>
            </a:r>
            <a:endParaRPr sz="2350">
              <a:solidFill>
                <a:schemeClr val="dk1"/>
              </a:solidFill>
            </a:endParaRPr>
          </a:p>
          <a:p>
            <a:pPr indent="0" lvl="0" marL="0" rtl="1" algn="r">
              <a:spcBef>
                <a:spcPts val="0"/>
              </a:spcBef>
              <a:spcAft>
                <a:spcPts val="0"/>
              </a:spcAft>
              <a:buClr>
                <a:srgbClr val="002060"/>
              </a:buClr>
              <a:buSzPts val="2800"/>
              <a:buFont typeface="Arial"/>
              <a:buNone/>
            </a:pPr>
            <a:r>
              <a:t/>
            </a:r>
            <a:endParaRPr sz="2350">
              <a:solidFill>
                <a:srgbClr val="002060"/>
              </a:solidFill>
            </a:endParaRPr>
          </a:p>
          <a:p>
            <a:pPr indent="0" lvl="0" marL="0" rtl="1" algn="r">
              <a:spcBef>
                <a:spcPts val="0"/>
              </a:spcBef>
              <a:spcAft>
                <a:spcPts val="0"/>
              </a:spcAft>
              <a:buNone/>
            </a:pPr>
            <a:r>
              <a:rPr lang="en" sz="2350">
                <a:solidFill>
                  <a:schemeClr val="dk1"/>
                </a:solidFill>
              </a:rPr>
              <a:t>בספרינט זה עבדנו לפי שלבים:</a:t>
            </a:r>
            <a:endParaRPr sz="2350">
              <a:solidFill>
                <a:schemeClr val="dk1"/>
              </a:solidFill>
            </a:endParaRPr>
          </a:p>
          <a:p>
            <a:pPr indent="0" lvl="0" marL="0" rtl="1" algn="r">
              <a:spcBef>
                <a:spcPts val="0"/>
              </a:spcBef>
              <a:spcAft>
                <a:spcPts val="0"/>
              </a:spcAft>
              <a:buClr>
                <a:schemeClr val="dk1"/>
              </a:buClr>
              <a:buSzPts val="1100"/>
              <a:buFont typeface="Arial"/>
              <a:buNone/>
            </a:pPr>
            <a:r>
              <a:t/>
            </a:r>
            <a:endParaRPr sz="1200">
              <a:solidFill>
                <a:schemeClr val="dk1"/>
              </a:solidFill>
            </a:endParaRPr>
          </a:p>
          <a:p>
            <a:pPr indent="0" lvl="0" marL="0" rtl="1" algn="r">
              <a:spcBef>
                <a:spcPts val="0"/>
              </a:spcBef>
              <a:spcAft>
                <a:spcPts val="0"/>
              </a:spcAft>
              <a:buClr>
                <a:schemeClr val="dk1"/>
              </a:buClr>
              <a:buSzPts val="1100"/>
              <a:buFont typeface="Arial"/>
              <a:buNone/>
            </a:pPr>
            <a:r>
              <a:rPr lang="en" sz="2000">
                <a:solidFill>
                  <a:schemeClr val="dk1"/>
                </a:solidFill>
              </a:rPr>
              <a:t>שלב 1 - שליפת התמונות והכנתן כקלט לרשתות הנוירונים</a:t>
            </a:r>
            <a:endParaRPr sz="2000">
              <a:solidFill>
                <a:schemeClr val="dk1"/>
              </a:solidFill>
            </a:endParaRPr>
          </a:p>
          <a:p>
            <a:pPr indent="0" lvl="0" marL="0" rtl="1" algn="r">
              <a:spcBef>
                <a:spcPts val="0"/>
              </a:spcBef>
              <a:spcAft>
                <a:spcPts val="0"/>
              </a:spcAft>
              <a:buClr>
                <a:schemeClr val="dk1"/>
              </a:buClr>
              <a:buSzPts val="1100"/>
              <a:buFont typeface="Arial"/>
              <a:buNone/>
            </a:pPr>
            <a:r>
              <a:rPr lang="en" sz="2000">
                <a:solidFill>
                  <a:schemeClr val="dk1"/>
                </a:solidFill>
              </a:rPr>
              <a:t>שלב 2 - יצירת המודלים "הקטנים" ואימונם</a:t>
            </a:r>
            <a:endParaRPr sz="2000">
              <a:solidFill>
                <a:schemeClr val="dk1"/>
              </a:solidFill>
            </a:endParaRPr>
          </a:p>
          <a:p>
            <a:pPr indent="0" lvl="0" marL="0" rtl="1" algn="r">
              <a:spcBef>
                <a:spcPts val="0"/>
              </a:spcBef>
              <a:spcAft>
                <a:spcPts val="0"/>
              </a:spcAft>
              <a:buClr>
                <a:schemeClr val="dk1"/>
              </a:buClr>
              <a:buSzPts val="1100"/>
              <a:buFont typeface="Arial"/>
              <a:buNone/>
            </a:pPr>
            <a:r>
              <a:t/>
            </a:r>
            <a:endParaRPr sz="2800">
              <a:solidFill>
                <a:schemeClr val="dk1"/>
              </a:solidFill>
            </a:endParaRPr>
          </a:p>
          <a:p>
            <a:pPr indent="0" lvl="0" marL="0" rtl="1" algn="r">
              <a:spcBef>
                <a:spcPts val="0"/>
              </a:spcBef>
              <a:spcAft>
                <a:spcPts val="1200"/>
              </a:spcAft>
              <a:buNone/>
            </a:pPr>
            <a:r>
              <a:t/>
            </a:r>
            <a:endParaRPr sz="2200">
              <a:solidFill>
                <a:schemeClr val="dk1"/>
              </a:solidFill>
            </a:endParaRPr>
          </a:p>
        </p:txBody>
      </p:sp>
      <p:pic>
        <p:nvPicPr>
          <p:cNvPr id="147" name="Google Shape;147;p26"/>
          <p:cNvPicPr preferRelativeResize="0"/>
          <p:nvPr/>
        </p:nvPicPr>
        <p:blipFill rotWithShape="1">
          <a:blip r:embed="rId4">
            <a:alphaModFix/>
          </a:blip>
          <a:srcRect b="4534" l="0" r="0" t="0"/>
          <a:stretch/>
        </p:blipFill>
        <p:spPr>
          <a:xfrm>
            <a:off x="112300" y="2231025"/>
            <a:ext cx="2952851" cy="1895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שלבי הפרויקט - הספרינט השני</a:t>
            </a:r>
            <a:endParaRPr sz="3500"/>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sz="2350">
                <a:solidFill>
                  <a:schemeClr val="dk1"/>
                </a:solidFill>
              </a:rPr>
              <a:t>בספרינט הזה, עבדנו בכדי לסיים עם מודל מאומן עם אחוזי הצלחה גבוהים שידע לסווג את 40 התכונות המאופיינות בתמונה, שיתמוך בקבלת תכונות מתמונה הנלכדת ממצלמת המשתמש.</a:t>
            </a:r>
            <a:endParaRPr sz="2350">
              <a:solidFill>
                <a:schemeClr val="dk1"/>
              </a:solidFill>
            </a:endParaRPr>
          </a:p>
          <a:p>
            <a:pPr indent="0" lvl="0" marL="0" rtl="1" algn="r">
              <a:spcBef>
                <a:spcPts val="1200"/>
              </a:spcBef>
              <a:spcAft>
                <a:spcPts val="0"/>
              </a:spcAft>
              <a:buNone/>
            </a:pPr>
            <a:r>
              <a:rPr lang="en" sz="2350">
                <a:solidFill>
                  <a:schemeClr val="dk1"/>
                </a:solidFill>
              </a:rPr>
              <a:t>חלוקת עבודה:</a:t>
            </a:r>
            <a:endParaRPr sz="2350">
              <a:solidFill>
                <a:schemeClr val="dk1"/>
              </a:solidFill>
            </a:endParaRPr>
          </a:p>
          <a:p>
            <a:pPr indent="0" lvl="0" marL="0" rtl="1" algn="r">
              <a:spcBef>
                <a:spcPts val="1200"/>
              </a:spcBef>
              <a:spcAft>
                <a:spcPts val="0"/>
              </a:spcAft>
              <a:buNone/>
            </a:pPr>
            <a:r>
              <a:rPr lang="en" sz="2000">
                <a:solidFill>
                  <a:schemeClr val="dk1"/>
                </a:solidFill>
              </a:rPr>
              <a:t>שלב 1 - אימון המודלים הקטנים</a:t>
            </a:r>
            <a:endParaRPr sz="2000">
              <a:solidFill>
                <a:schemeClr val="dk1"/>
              </a:solidFill>
            </a:endParaRPr>
          </a:p>
          <a:p>
            <a:pPr indent="0" lvl="0" marL="0" rtl="1" algn="r">
              <a:spcBef>
                <a:spcPts val="1200"/>
              </a:spcBef>
              <a:spcAft>
                <a:spcPts val="0"/>
              </a:spcAft>
              <a:buNone/>
            </a:pPr>
            <a:r>
              <a:rPr lang="en" sz="2000">
                <a:solidFill>
                  <a:schemeClr val="dk1"/>
                </a:solidFill>
              </a:rPr>
              <a:t>שלב 2 - חיבור המודלים למודל אחד רב-מסווג</a:t>
            </a:r>
            <a:endParaRPr sz="2000">
              <a:solidFill>
                <a:schemeClr val="dk1"/>
              </a:solidFill>
            </a:endParaRPr>
          </a:p>
          <a:p>
            <a:pPr indent="0" lvl="0" marL="0" rtl="1" algn="r">
              <a:spcBef>
                <a:spcPts val="1200"/>
              </a:spcBef>
              <a:spcAft>
                <a:spcPts val="1200"/>
              </a:spcAft>
              <a:buNone/>
            </a:pPr>
            <a:r>
              <a:rPr lang="en" sz="2000">
                <a:solidFill>
                  <a:schemeClr val="dk1"/>
                </a:solidFill>
              </a:rPr>
              <a:t>שלב 3 - לכידת תמונה ממצלמה והתאמתה כקלט למודל הרב-מסווג ע"י ביצוע cropping וניקוי רעשים</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תוצר - גרפים &amp; אחוזי הצלחה</a:t>
            </a:r>
            <a:endParaRPr sz="3500"/>
          </a:p>
        </p:txBody>
      </p:sp>
      <p:pic>
        <p:nvPicPr>
          <p:cNvPr id="159" name="Google Shape;159;p28"/>
          <p:cNvPicPr preferRelativeResize="0"/>
          <p:nvPr/>
        </p:nvPicPr>
        <p:blipFill>
          <a:blip r:embed="rId4">
            <a:alphaModFix/>
          </a:blip>
          <a:stretch>
            <a:fillRect/>
          </a:stretch>
        </p:blipFill>
        <p:spPr>
          <a:xfrm>
            <a:off x="910825" y="1689600"/>
            <a:ext cx="3125800" cy="2686525"/>
          </a:xfrm>
          <a:prstGeom prst="rect">
            <a:avLst/>
          </a:prstGeom>
          <a:noFill/>
          <a:ln>
            <a:noFill/>
          </a:ln>
        </p:spPr>
      </p:pic>
      <p:pic>
        <p:nvPicPr>
          <p:cNvPr id="160" name="Google Shape;160;p28"/>
          <p:cNvPicPr preferRelativeResize="0"/>
          <p:nvPr/>
        </p:nvPicPr>
        <p:blipFill>
          <a:blip r:embed="rId5">
            <a:alphaModFix/>
          </a:blip>
          <a:stretch>
            <a:fillRect/>
          </a:stretch>
        </p:blipFill>
        <p:spPr>
          <a:xfrm>
            <a:off x="5165750" y="1673825"/>
            <a:ext cx="3666550" cy="271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שלבי הפרויקט - הספרינט השלישי</a:t>
            </a:r>
            <a:endParaRPr sz="3500"/>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en" sz="2200">
                <a:solidFill>
                  <a:schemeClr val="dk1"/>
                </a:solidFill>
              </a:rPr>
              <a:t>בספרינט זה התחלנו לעבוד על מימוש מודל Conditional GAN.</a:t>
            </a:r>
            <a:endParaRPr sz="2200">
              <a:solidFill>
                <a:schemeClr val="dk1"/>
              </a:solidFill>
            </a:endParaRPr>
          </a:p>
          <a:p>
            <a:pPr indent="0" lvl="0" marL="0" rtl="1" algn="r">
              <a:spcBef>
                <a:spcPts val="1200"/>
              </a:spcBef>
              <a:spcAft>
                <a:spcPts val="1200"/>
              </a:spcAft>
              <a:buNone/>
            </a:pPr>
            <a:r>
              <a:rPr lang="en" sz="2200">
                <a:solidFill>
                  <a:schemeClr val="dk1"/>
                </a:solidFill>
              </a:rPr>
              <a:t>מודל זה יתאמן על הפקת תמונה מ"רעש" (פיקסלים) רנדומלי + תכונות נלוות.</a:t>
            </a:r>
            <a:endParaRPr sz="2200">
              <a:solidFill>
                <a:schemeClr val="dk1"/>
              </a:solidFill>
            </a:endParaRPr>
          </a:p>
        </p:txBody>
      </p:sp>
      <p:pic>
        <p:nvPicPr>
          <p:cNvPr id="167" name="Google Shape;167;p29"/>
          <p:cNvPicPr preferRelativeResize="0"/>
          <p:nvPr/>
        </p:nvPicPr>
        <p:blipFill>
          <a:blip r:embed="rId4">
            <a:alphaModFix/>
          </a:blip>
          <a:stretch>
            <a:fillRect/>
          </a:stretch>
        </p:blipFill>
        <p:spPr>
          <a:xfrm>
            <a:off x="2115550" y="2363925"/>
            <a:ext cx="5195677" cy="2140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שלבי הפרויקט - הספרינט הרביעי והחמישי</a:t>
            </a:r>
            <a:endParaRPr sz="3500"/>
          </a:p>
        </p:txBody>
      </p:sp>
      <p:sp>
        <p:nvSpPr>
          <p:cNvPr id="173" name="Google Shape;17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1200"/>
              </a:spcAft>
              <a:buNone/>
            </a:pPr>
            <a:r>
              <a:rPr lang="en" sz="2200">
                <a:solidFill>
                  <a:schemeClr val="dk1"/>
                </a:solidFill>
              </a:rPr>
              <a:t>הספרינט הרביעי התמקד בתחילת עבודה על המודל המאומן מראש DiscoGAN, והספרינט החמישי בעבודה על GUI. המודל יאפשר עריכה לתמונה הנתונה שהמשתמש מספק לה.</a:t>
            </a:r>
            <a:endParaRPr sz="2200">
              <a:solidFill>
                <a:schemeClr val="dk1"/>
              </a:solidFill>
            </a:endParaRPr>
          </a:p>
        </p:txBody>
      </p:sp>
      <p:pic>
        <p:nvPicPr>
          <p:cNvPr id="174" name="Google Shape;174;p30"/>
          <p:cNvPicPr preferRelativeResize="0"/>
          <p:nvPr/>
        </p:nvPicPr>
        <p:blipFill>
          <a:blip r:embed="rId4">
            <a:alphaModFix/>
          </a:blip>
          <a:stretch>
            <a:fillRect/>
          </a:stretch>
        </p:blipFill>
        <p:spPr>
          <a:xfrm>
            <a:off x="5312825" y="2540000"/>
            <a:ext cx="1566351" cy="2333875"/>
          </a:xfrm>
          <a:prstGeom prst="rect">
            <a:avLst/>
          </a:prstGeom>
          <a:noFill/>
          <a:ln>
            <a:noFill/>
          </a:ln>
        </p:spPr>
      </p:pic>
      <p:pic>
        <p:nvPicPr>
          <p:cNvPr id="175" name="Google Shape;175;p30"/>
          <p:cNvPicPr preferRelativeResize="0"/>
          <p:nvPr/>
        </p:nvPicPr>
        <p:blipFill>
          <a:blip r:embed="rId5">
            <a:alphaModFix/>
          </a:blip>
          <a:stretch>
            <a:fillRect/>
          </a:stretch>
        </p:blipFill>
        <p:spPr>
          <a:xfrm>
            <a:off x="2264828" y="2540000"/>
            <a:ext cx="1566351" cy="2333876"/>
          </a:xfrm>
          <a:prstGeom prst="rect">
            <a:avLst/>
          </a:prstGeom>
          <a:noFill/>
          <a:ln>
            <a:noFill/>
          </a:ln>
        </p:spPr>
      </p:pic>
      <p:pic>
        <p:nvPicPr>
          <p:cNvPr id="176" name="Google Shape;176;p30"/>
          <p:cNvPicPr preferRelativeResize="0"/>
          <p:nvPr/>
        </p:nvPicPr>
        <p:blipFill>
          <a:blip r:embed="rId6">
            <a:alphaModFix/>
          </a:blip>
          <a:stretch>
            <a:fillRect/>
          </a:stretch>
        </p:blipFill>
        <p:spPr>
          <a:xfrm>
            <a:off x="3617525" y="3309637"/>
            <a:ext cx="1987098" cy="794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שלבי הפרויקט - הספרינט הרביעי והחמישי</a:t>
            </a:r>
            <a:endParaRPr sz="3500"/>
          </a:p>
        </p:txBody>
      </p:sp>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en" sz="2000">
                <a:solidFill>
                  <a:schemeClr val="dk1"/>
                </a:solidFill>
              </a:rPr>
              <a:t>המציאות אמנם הייתה שנתקענו קשות על המודל מהספרינט השלישי.</a:t>
            </a:r>
            <a:endParaRPr sz="2000">
              <a:solidFill>
                <a:schemeClr val="dk1"/>
              </a:solidFill>
            </a:endParaRPr>
          </a:p>
          <a:p>
            <a:pPr indent="0" lvl="0" marL="0" rtl="1" algn="r">
              <a:spcBef>
                <a:spcPts val="1200"/>
              </a:spcBef>
              <a:spcAft>
                <a:spcPts val="0"/>
              </a:spcAft>
              <a:buNone/>
            </a:pPr>
            <a:r>
              <a:rPr lang="en" sz="2000">
                <a:solidFill>
                  <a:schemeClr val="dk1"/>
                </a:solidFill>
              </a:rPr>
              <a:t>מדוע?</a:t>
            </a:r>
            <a:endParaRPr sz="2000">
              <a:solidFill>
                <a:schemeClr val="dk1"/>
              </a:solidFill>
            </a:endParaRPr>
          </a:p>
          <a:p>
            <a:pPr indent="0" lvl="0" marL="0" rtl="1" algn="r">
              <a:spcBef>
                <a:spcPts val="1200"/>
              </a:spcBef>
              <a:spcAft>
                <a:spcPts val="0"/>
              </a:spcAft>
              <a:buNone/>
            </a:pPr>
            <a:r>
              <a:rPr lang="en" sz="2000">
                <a:solidFill>
                  <a:schemeClr val="dk1"/>
                </a:solidFill>
              </a:rPr>
              <a:t>1. קושי תכנותי - לפתח מודל Conditional DCGAN זה לא תהליך קל שדרש חשיבה והפעלת שיקולי דעת רבים על תהליך העבודה שלנו. </a:t>
            </a:r>
            <a:endParaRPr sz="2000">
              <a:solidFill>
                <a:schemeClr val="dk1"/>
              </a:solidFill>
            </a:endParaRPr>
          </a:p>
          <a:p>
            <a:pPr indent="0" lvl="0" marL="0" rtl="1" algn="r">
              <a:spcBef>
                <a:spcPts val="1200"/>
              </a:spcBef>
              <a:spcAft>
                <a:spcPts val="0"/>
              </a:spcAft>
              <a:buNone/>
            </a:pPr>
            <a:r>
              <a:rPr lang="en" sz="2000">
                <a:solidFill>
                  <a:schemeClr val="dk1"/>
                </a:solidFill>
              </a:rPr>
              <a:t>2</a:t>
            </a:r>
            <a:r>
              <a:rPr lang="en" sz="2000">
                <a:solidFill>
                  <a:schemeClr val="dk1"/>
                </a:solidFill>
              </a:rPr>
              <a:t>. קושי טכני - הפלטפורמה שניסינו להריץ עליה את הקוד, Google Colab, הפסיקה לעבוד כי נגמר לנו ה-free trial עליה.</a:t>
            </a:r>
            <a:endParaRPr sz="2000">
              <a:solidFill>
                <a:schemeClr val="dk1"/>
              </a:solidFill>
            </a:endParaRPr>
          </a:p>
          <a:p>
            <a:pPr indent="0" lvl="0" marL="0" rtl="1" algn="r">
              <a:spcBef>
                <a:spcPts val="1200"/>
              </a:spcBef>
              <a:spcAft>
                <a:spcPts val="1200"/>
              </a:spcAft>
              <a:buNone/>
            </a:pPr>
            <a:r>
              <a:rPr lang="en" sz="2000">
                <a:solidFill>
                  <a:schemeClr val="dk1"/>
                </a:solidFill>
              </a:rPr>
              <a:t>3</a:t>
            </a:r>
            <a:r>
              <a:rPr lang="en" sz="2000">
                <a:solidFill>
                  <a:schemeClr val="dk1"/>
                </a:solidFill>
              </a:rPr>
              <a:t>. קריסה בתוכנה שלא זוהתה על ידי המערכת של Google Colab כקריסה.</a:t>
            </a:r>
            <a:endParaRPr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85125" y="1999050"/>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SzPts val="990"/>
              <a:buNone/>
            </a:pPr>
            <a:r>
              <a:rPr lang="en" sz="5620"/>
              <a:t>אז, מהו נושא הפרוייקט שלנו?</a:t>
            </a:r>
            <a:endParaRPr sz="5620"/>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שלבי הפרויקט - הספרינט הרביעי והחמישי</a:t>
            </a:r>
            <a:endParaRPr sz="3500"/>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en" sz="2000">
                <a:solidFill>
                  <a:schemeClr val="dk1"/>
                </a:solidFill>
              </a:rPr>
              <a:t>המציאות אמנם הייתה שנתקענו קשות על המודל מהספרינט השלישי.</a:t>
            </a:r>
            <a:endParaRPr sz="2000">
              <a:solidFill>
                <a:schemeClr val="dk1"/>
              </a:solidFill>
            </a:endParaRPr>
          </a:p>
          <a:p>
            <a:pPr indent="0" lvl="0" marL="0" rtl="1" algn="r">
              <a:spcBef>
                <a:spcPts val="1200"/>
              </a:spcBef>
              <a:spcAft>
                <a:spcPts val="0"/>
              </a:spcAft>
              <a:buNone/>
            </a:pPr>
            <a:r>
              <a:rPr lang="en" sz="2000">
                <a:solidFill>
                  <a:schemeClr val="dk1"/>
                </a:solidFill>
              </a:rPr>
              <a:t>מדוע?</a:t>
            </a:r>
            <a:endParaRPr sz="2000">
              <a:solidFill>
                <a:schemeClr val="dk1"/>
              </a:solidFill>
            </a:endParaRPr>
          </a:p>
          <a:p>
            <a:pPr indent="0" lvl="0" marL="0" rtl="1" algn="r">
              <a:spcBef>
                <a:spcPts val="1200"/>
              </a:spcBef>
              <a:spcAft>
                <a:spcPts val="0"/>
              </a:spcAft>
              <a:buNone/>
            </a:pPr>
            <a:r>
              <a:rPr lang="en" sz="2000">
                <a:solidFill>
                  <a:schemeClr val="dk1"/>
                </a:solidFill>
              </a:rPr>
              <a:t>1. קושי תכנותי - לפתח מודל Conditional DCGAN זה לא תהליך קל שדרש חשיבה והפעלת שיקולי דעת רבים על תהליך העבודה שלנו. </a:t>
            </a:r>
            <a:endParaRPr sz="2000">
              <a:solidFill>
                <a:schemeClr val="dk1"/>
              </a:solidFill>
            </a:endParaRPr>
          </a:p>
          <a:p>
            <a:pPr indent="0" lvl="0" marL="0" rtl="1" algn="r">
              <a:spcBef>
                <a:spcPts val="1200"/>
              </a:spcBef>
              <a:spcAft>
                <a:spcPts val="0"/>
              </a:spcAft>
              <a:buNone/>
            </a:pPr>
            <a:r>
              <a:rPr lang="en" sz="2000">
                <a:solidFill>
                  <a:schemeClr val="dk1"/>
                </a:solidFill>
              </a:rPr>
              <a:t>2. קושי טכני - הפלטפורמה שניסינו להריץ עליה את הקוד, Google Colab, הפסיקה לעבוד כי נגמר לנו ה-free trial עליה.</a:t>
            </a:r>
            <a:endParaRPr sz="2000">
              <a:solidFill>
                <a:schemeClr val="dk1"/>
              </a:solidFill>
            </a:endParaRPr>
          </a:p>
          <a:p>
            <a:pPr indent="0" lvl="0" marL="0" rtl="1" algn="r">
              <a:spcBef>
                <a:spcPts val="1200"/>
              </a:spcBef>
              <a:spcAft>
                <a:spcPts val="1200"/>
              </a:spcAft>
              <a:buNone/>
            </a:pPr>
            <a:r>
              <a:rPr lang="en" sz="2000">
                <a:solidFill>
                  <a:schemeClr val="dk1"/>
                </a:solidFill>
              </a:rPr>
              <a:t>3. קריסה בתוכנה שלא זוהתה על ידי המערכת של Google Colab כקריסה.</a:t>
            </a:r>
            <a:endParaRPr sz="2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שלבי הפרויקט - הספרינט הרביעי והחמישי</a:t>
            </a:r>
            <a:endParaRPr sz="3500"/>
          </a:p>
        </p:txBody>
      </p:sp>
      <p:sp>
        <p:nvSpPr>
          <p:cNvPr id="194" name="Google Shape;19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en" sz="2000">
                <a:solidFill>
                  <a:schemeClr val="dk1"/>
                </a:solidFill>
              </a:rPr>
              <a:t>למרות הקשיים, הצלחנו בסופו של דבר, עם עזרה מהמנטור לגבי משהו בקוד שלא שמנו לב אליו, להצליח לאמן את המודל.</a:t>
            </a:r>
            <a:endParaRPr sz="2000">
              <a:solidFill>
                <a:schemeClr val="dk1"/>
              </a:solidFill>
            </a:endParaRPr>
          </a:p>
          <a:p>
            <a:pPr indent="0" lvl="0" marL="0" rtl="1" algn="r">
              <a:spcBef>
                <a:spcPts val="1200"/>
              </a:spcBef>
              <a:spcAft>
                <a:spcPts val="1200"/>
              </a:spcAft>
              <a:buNone/>
            </a:pPr>
            <a:r>
              <a:rPr lang="en" sz="2000">
                <a:solidFill>
                  <a:schemeClr val="dk1"/>
                </a:solidFill>
              </a:rPr>
              <a:t>ולאחר ימים שלמים של אימונים למודלים שונים שעשינו להם fine-tunings כאלה ואחרים, שכן כל אימון לקח 3, 6 או אפילו 11 שעות, הצלחנו לסיים את הפיצ'ר השני מתוך שלושה שתכננו, שהוא סינתוז תמונות מתכונות שהמשתמש נותן.</a:t>
            </a:r>
            <a:endParaRPr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תוצר - גרף לאורך האימון</a:t>
            </a:r>
            <a:endParaRPr sz="3500"/>
          </a:p>
        </p:txBody>
      </p:sp>
      <p:pic>
        <p:nvPicPr>
          <p:cNvPr id="200" name="Google Shape;200;p34"/>
          <p:cNvPicPr preferRelativeResize="0"/>
          <p:nvPr/>
        </p:nvPicPr>
        <p:blipFill>
          <a:blip r:embed="rId4">
            <a:alphaModFix/>
          </a:blip>
          <a:stretch>
            <a:fillRect/>
          </a:stretch>
        </p:blipFill>
        <p:spPr>
          <a:xfrm>
            <a:off x="1209925" y="1103575"/>
            <a:ext cx="6724150" cy="3694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תוצר - גרף ממוצע לאורך האימון</a:t>
            </a:r>
            <a:endParaRPr sz="3500"/>
          </a:p>
        </p:txBody>
      </p:sp>
      <p:pic>
        <p:nvPicPr>
          <p:cNvPr id="206" name="Google Shape;206;p35"/>
          <p:cNvPicPr preferRelativeResize="0"/>
          <p:nvPr/>
        </p:nvPicPr>
        <p:blipFill>
          <a:blip r:embed="rId4">
            <a:alphaModFix/>
          </a:blip>
          <a:stretch>
            <a:fillRect/>
          </a:stretch>
        </p:blipFill>
        <p:spPr>
          <a:xfrm>
            <a:off x="1308633" y="1138900"/>
            <a:ext cx="6526750" cy="3628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תוצר - תמונות בני אדם מזויפות בגודל 128x128</a:t>
            </a:r>
            <a:endParaRPr sz="3500"/>
          </a:p>
        </p:txBody>
      </p:sp>
      <p:pic>
        <p:nvPicPr>
          <p:cNvPr id="212" name="Google Shape;212;p36"/>
          <p:cNvPicPr preferRelativeResize="0"/>
          <p:nvPr/>
        </p:nvPicPr>
        <p:blipFill>
          <a:blip r:embed="rId4">
            <a:alphaModFix/>
          </a:blip>
          <a:stretch>
            <a:fillRect/>
          </a:stretch>
        </p:blipFill>
        <p:spPr>
          <a:xfrm>
            <a:off x="888350" y="1202307"/>
            <a:ext cx="7367301" cy="3549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תוצרים שעבדו טיפה פחות טוב…</a:t>
            </a:r>
            <a:endParaRPr sz="3500"/>
          </a:p>
        </p:txBody>
      </p:sp>
      <p:pic>
        <p:nvPicPr>
          <p:cNvPr id="218" name="Google Shape;218;p37"/>
          <p:cNvPicPr preferRelativeResize="0"/>
          <p:nvPr/>
        </p:nvPicPr>
        <p:blipFill>
          <a:blip r:embed="rId4">
            <a:alphaModFix/>
          </a:blip>
          <a:stretch>
            <a:fillRect/>
          </a:stretch>
        </p:blipFill>
        <p:spPr>
          <a:xfrm>
            <a:off x="152400" y="1670300"/>
            <a:ext cx="2106250" cy="2065275"/>
          </a:xfrm>
          <a:prstGeom prst="rect">
            <a:avLst/>
          </a:prstGeom>
          <a:noFill/>
          <a:ln>
            <a:noFill/>
          </a:ln>
        </p:spPr>
      </p:pic>
      <p:pic>
        <p:nvPicPr>
          <p:cNvPr id="219" name="Google Shape;219;p37"/>
          <p:cNvPicPr preferRelativeResize="0"/>
          <p:nvPr/>
        </p:nvPicPr>
        <p:blipFill>
          <a:blip r:embed="rId5">
            <a:alphaModFix/>
          </a:blip>
          <a:stretch>
            <a:fillRect/>
          </a:stretch>
        </p:blipFill>
        <p:spPr>
          <a:xfrm>
            <a:off x="2362200" y="1670303"/>
            <a:ext cx="2106250" cy="2065272"/>
          </a:xfrm>
          <a:prstGeom prst="rect">
            <a:avLst/>
          </a:prstGeom>
          <a:noFill/>
          <a:ln>
            <a:noFill/>
          </a:ln>
        </p:spPr>
      </p:pic>
      <p:pic>
        <p:nvPicPr>
          <p:cNvPr id="220" name="Google Shape;220;p37"/>
          <p:cNvPicPr preferRelativeResize="0"/>
          <p:nvPr/>
        </p:nvPicPr>
        <p:blipFill>
          <a:blip r:embed="rId6">
            <a:alphaModFix/>
          </a:blip>
          <a:stretch>
            <a:fillRect/>
          </a:stretch>
        </p:blipFill>
        <p:spPr>
          <a:xfrm>
            <a:off x="4572000" y="1670303"/>
            <a:ext cx="2106250" cy="2065272"/>
          </a:xfrm>
          <a:prstGeom prst="rect">
            <a:avLst/>
          </a:prstGeom>
          <a:noFill/>
          <a:ln>
            <a:noFill/>
          </a:ln>
        </p:spPr>
      </p:pic>
      <p:pic>
        <p:nvPicPr>
          <p:cNvPr id="221" name="Google Shape;221;p37"/>
          <p:cNvPicPr preferRelativeResize="0"/>
          <p:nvPr/>
        </p:nvPicPr>
        <p:blipFill>
          <a:blip r:embed="rId7">
            <a:alphaModFix/>
          </a:blip>
          <a:stretch>
            <a:fillRect/>
          </a:stretch>
        </p:blipFill>
        <p:spPr>
          <a:xfrm>
            <a:off x="6781800" y="1670305"/>
            <a:ext cx="2106250" cy="2065257"/>
          </a:xfrm>
          <a:prstGeom prst="rect">
            <a:avLst/>
          </a:prstGeom>
          <a:noFill/>
          <a:ln>
            <a:noFill/>
          </a:ln>
        </p:spPr>
      </p:pic>
      <p:sp>
        <p:nvSpPr>
          <p:cNvPr id="222" name="Google Shape;222;p37"/>
          <p:cNvSpPr txBox="1"/>
          <p:nvPr>
            <p:ph type="title"/>
          </p:nvPr>
        </p:nvSpPr>
        <p:spPr>
          <a:xfrm>
            <a:off x="393850" y="3735575"/>
            <a:ext cx="18648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64x64 - 50 epochs</a:t>
            </a:r>
            <a:endParaRPr sz="1300"/>
          </a:p>
        </p:txBody>
      </p:sp>
      <p:sp>
        <p:nvSpPr>
          <p:cNvPr id="223" name="Google Shape;223;p37"/>
          <p:cNvSpPr txBox="1"/>
          <p:nvPr>
            <p:ph type="title"/>
          </p:nvPr>
        </p:nvSpPr>
        <p:spPr>
          <a:xfrm>
            <a:off x="2482925" y="3735575"/>
            <a:ext cx="18648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64x64 - 100 epochs</a:t>
            </a:r>
            <a:endParaRPr sz="1300"/>
          </a:p>
        </p:txBody>
      </p:sp>
      <p:sp>
        <p:nvSpPr>
          <p:cNvPr id="224" name="Google Shape;224;p37"/>
          <p:cNvSpPr txBox="1"/>
          <p:nvPr>
            <p:ph type="title"/>
          </p:nvPr>
        </p:nvSpPr>
        <p:spPr>
          <a:xfrm>
            <a:off x="4692725" y="3735575"/>
            <a:ext cx="18648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64x64 - 150 epochs</a:t>
            </a:r>
            <a:endParaRPr sz="1300"/>
          </a:p>
        </p:txBody>
      </p:sp>
      <p:sp>
        <p:nvSpPr>
          <p:cNvPr id="225" name="Google Shape;225;p37"/>
          <p:cNvSpPr txBox="1"/>
          <p:nvPr>
            <p:ph type="title"/>
          </p:nvPr>
        </p:nvSpPr>
        <p:spPr>
          <a:xfrm>
            <a:off x="7023250" y="3735575"/>
            <a:ext cx="18648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64x64 - 200 epochs</a:t>
            </a:r>
            <a:endParaRPr sz="1300"/>
          </a:p>
        </p:txBody>
      </p:sp>
      <p:sp>
        <p:nvSpPr>
          <p:cNvPr id="226" name="Google Shape;226;p37"/>
          <p:cNvSpPr txBox="1"/>
          <p:nvPr>
            <p:ph type="title"/>
          </p:nvPr>
        </p:nvSpPr>
        <p:spPr>
          <a:xfrm>
            <a:off x="3639600" y="4345175"/>
            <a:ext cx="18648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l</a:t>
            </a:r>
            <a:r>
              <a:rPr lang="en" sz="1300"/>
              <a:t>r = 0.0002</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תוצרים שעבדו </a:t>
            </a:r>
            <a:r>
              <a:rPr lang="en" sz="3500"/>
              <a:t>טיפה פחות</a:t>
            </a:r>
            <a:r>
              <a:rPr lang="en" sz="3500"/>
              <a:t> טוב…</a:t>
            </a:r>
            <a:endParaRPr sz="3500"/>
          </a:p>
        </p:txBody>
      </p:sp>
      <p:sp>
        <p:nvSpPr>
          <p:cNvPr id="232" name="Google Shape;232;p38"/>
          <p:cNvSpPr txBox="1"/>
          <p:nvPr>
            <p:ph type="title"/>
          </p:nvPr>
        </p:nvSpPr>
        <p:spPr>
          <a:xfrm>
            <a:off x="393850" y="3735575"/>
            <a:ext cx="18648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64x64 - 150 epochs, </a:t>
            </a:r>
            <a:endParaRPr sz="1300"/>
          </a:p>
          <a:p>
            <a:pPr indent="0" lvl="0" marL="0" rtl="0" algn="ctr">
              <a:spcBef>
                <a:spcPts val="0"/>
              </a:spcBef>
              <a:spcAft>
                <a:spcPts val="0"/>
              </a:spcAft>
              <a:buNone/>
            </a:pPr>
            <a:r>
              <a:rPr lang="en" sz="1300"/>
              <a:t>lr = 0.0001</a:t>
            </a:r>
            <a:endParaRPr sz="1300"/>
          </a:p>
        </p:txBody>
      </p:sp>
      <p:sp>
        <p:nvSpPr>
          <p:cNvPr id="233" name="Google Shape;233;p38"/>
          <p:cNvSpPr txBox="1"/>
          <p:nvPr>
            <p:ph type="title"/>
          </p:nvPr>
        </p:nvSpPr>
        <p:spPr>
          <a:xfrm>
            <a:off x="2482925" y="3735575"/>
            <a:ext cx="18648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64x64 - 150 epochs, </a:t>
            </a:r>
            <a:endParaRPr sz="1300"/>
          </a:p>
          <a:p>
            <a:pPr indent="0" lvl="0" marL="0" rtl="0" algn="ctr">
              <a:spcBef>
                <a:spcPts val="0"/>
              </a:spcBef>
              <a:spcAft>
                <a:spcPts val="0"/>
              </a:spcAft>
              <a:buNone/>
            </a:pPr>
            <a:r>
              <a:rPr lang="en" sz="1300"/>
              <a:t>lr = 0.00001</a:t>
            </a:r>
            <a:endParaRPr sz="1300"/>
          </a:p>
        </p:txBody>
      </p:sp>
      <p:sp>
        <p:nvSpPr>
          <p:cNvPr id="234" name="Google Shape;234;p38"/>
          <p:cNvSpPr txBox="1"/>
          <p:nvPr>
            <p:ph type="title"/>
          </p:nvPr>
        </p:nvSpPr>
        <p:spPr>
          <a:xfrm>
            <a:off x="4692725" y="3735575"/>
            <a:ext cx="18648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64x64 - 200 epochs, </a:t>
            </a:r>
            <a:endParaRPr sz="1300"/>
          </a:p>
          <a:p>
            <a:pPr indent="0" lvl="0" marL="0" rtl="0" algn="ctr">
              <a:spcBef>
                <a:spcPts val="0"/>
              </a:spcBef>
              <a:spcAft>
                <a:spcPts val="0"/>
              </a:spcAft>
              <a:buClr>
                <a:schemeClr val="dk1"/>
              </a:buClr>
              <a:buSzPts val="1100"/>
              <a:buFont typeface="Arial"/>
              <a:buNone/>
            </a:pPr>
            <a:r>
              <a:rPr lang="en" sz="1300"/>
              <a:t>lr = 0.00001</a:t>
            </a:r>
            <a:endParaRPr sz="1300"/>
          </a:p>
        </p:txBody>
      </p:sp>
      <p:sp>
        <p:nvSpPr>
          <p:cNvPr id="235" name="Google Shape;235;p38"/>
          <p:cNvSpPr txBox="1"/>
          <p:nvPr>
            <p:ph type="title"/>
          </p:nvPr>
        </p:nvSpPr>
        <p:spPr>
          <a:xfrm>
            <a:off x="7023250" y="3735575"/>
            <a:ext cx="1864800" cy="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64x64 - 250 epochs, </a:t>
            </a:r>
            <a:endParaRPr sz="1300"/>
          </a:p>
          <a:p>
            <a:pPr indent="0" lvl="0" marL="0" rtl="0" algn="ctr">
              <a:spcBef>
                <a:spcPts val="0"/>
              </a:spcBef>
              <a:spcAft>
                <a:spcPts val="0"/>
              </a:spcAft>
              <a:buClr>
                <a:schemeClr val="dk1"/>
              </a:buClr>
              <a:buSzPts val="1100"/>
              <a:buFont typeface="Arial"/>
              <a:buNone/>
            </a:pPr>
            <a:r>
              <a:rPr lang="en" sz="1300"/>
              <a:t>lr = 0.00001</a:t>
            </a:r>
            <a:endParaRPr sz="1300"/>
          </a:p>
        </p:txBody>
      </p:sp>
      <p:pic>
        <p:nvPicPr>
          <p:cNvPr id="236" name="Google Shape;236;p38"/>
          <p:cNvPicPr preferRelativeResize="0"/>
          <p:nvPr/>
        </p:nvPicPr>
        <p:blipFill>
          <a:blip r:embed="rId4">
            <a:alphaModFix/>
          </a:blip>
          <a:stretch>
            <a:fillRect/>
          </a:stretch>
        </p:blipFill>
        <p:spPr>
          <a:xfrm>
            <a:off x="152398" y="1670300"/>
            <a:ext cx="2106250" cy="2065272"/>
          </a:xfrm>
          <a:prstGeom prst="rect">
            <a:avLst/>
          </a:prstGeom>
          <a:noFill/>
          <a:ln>
            <a:noFill/>
          </a:ln>
        </p:spPr>
      </p:pic>
      <p:pic>
        <p:nvPicPr>
          <p:cNvPr id="237" name="Google Shape;237;p38"/>
          <p:cNvPicPr preferRelativeResize="0"/>
          <p:nvPr/>
        </p:nvPicPr>
        <p:blipFill>
          <a:blip r:embed="rId5">
            <a:alphaModFix/>
          </a:blip>
          <a:stretch>
            <a:fillRect/>
          </a:stretch>
        </p:blipFill>
        <p:spPr>
          <a:xfrm>
            <a:off x="6781800" y="1670285"/>
            <a:ext cx="2106250" cy="2065265"/>
          </a:xfrm>
          <a:prstGeom prst="rect">
            <a:avLst/>
          </a:prstGeom>
          <a:noFill/>
          <a:ln>
            <a:noFill/>
          </a:ln>
        </p:spPr>
      </p:pic>
      <p:pic>
        <p:nvPicPr>
          <p:cNvPr id="238" name="Google Shape;238;p38"/>
          <p:cNvPicPr preferRelativeResize="0"/>
          <p:nvPr/>
        </p:nvPicPr>
        <p:blipFill>
          <a:blip r:embed="rId6">
            <a:alphaModFix/>
          </a:blip>
          <a:stretch>
            <a:fillRect/>
          </a:stretch>
        </p:blipFill>
        <p:spPr>
          <a:xfrm>
            <a:off x="2362198" y="1670303"/>
            <a:ext cx="2106250" cy="2065272"/>
          </a:xfrm>
          <a:prstGeom prst="rect">
            <a:avLst/>
          </a:prstGeom>
          <a:noFill/>
          <a:ln>
            <a:noFill/>
          </a:ln>
        </p:spPr>
      </p:pic>
      <p:pic>
        <p:nvPicPr>
          <p:cNvPr id="239" name="Google Shape;239;p38"/>
          <p:cNvPicPr preferRelativeResize="0"/>
          <p:nvPr/>
        </p:nvPicPr>
        <p:blipFill>
          <a:blip r:embed="rId5">
            <a:alphaModFix/>
          </a:blip>
          <a:stretch>
            <a:fillRect/>
          </a:stretch>
        </p:blipFill>
        <p:spPr>
          <a:xfrm>
            <a:off x="4572000" y="1670275"/>
            <a:ext cx="2106250" cy="2065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Clr>
                <a:schemeClr val="dk1"/>
              </a:buClr>
              <a:buSzPts val="1100"/>
              <a:buFont typeface="Arial"/>
              <a:buNone/>
            </a:pPr>
            <a:r>
              <a:rPr lang="en" sz="3500"/>
              <a:t>שלבי הפרויקט - ספרינט הבית</a:t>
            </a:r>
            <a:endParaRPr sz="3500"/>
          </a:p>
          <a:p>
            <a:pPr indent="0" lvl="0" marL="0" rtl="1" algn="ctr">
              <a:spcBef>
                <a:spcPts val="0"/>
              </a:spcBef>
              <a:spcAft>
                <a:spcPts val="0"/>
              </a:spcAft>
              <a:buNone/>
            </a:pPr>
            <a:r>
              <a:t/>
            </a:r>
            <a:endParaRPr sz="3500"/>
          </a:p>
        </p:txBody>
      </p:sp>
      <p:sp>
        <p:nvSpPr>
          <p:cNvPr id="245" name="Google Shape;24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en" sz="2000">
                <a:solidFill>
                  <a:schemeClr val="dk1"/>
                </a:solidFill>
              </a:rPr>
              <a:t>את ספרינט זה הקדשנו לעבודה על StarGAN, או יותר נכון image-to-image translation; אמנם שבהתחלה רצינו להתעסק עם DiscoGAN, גילינו לבסוף כי המודל לעיל עושה בדיוק את אותו הדבר, אך עם תוצאות הרבה יותר טובות.</a:t>
            </a:r>
            <a:endParaRPr sz="2000">
              <a:solidFill>
                <a:schemeClr val="dk1"/>
              </a:solidFill>
            </a:endParaRPr>
          </a:p>
          <a:p>
            <a:pPr indent="0" lvl="0" marL="0" rtl="1" algn="r">
              <a:spcBef>
                <a:spcPts val="1200"/>
              </a:spcBef>
              <a:spcAft>
                <a:spcPts val="0"/>
              </a:spcAft>
              <a:buNone/>
            </a:pPr>
            <a:r>
              <a:rPr lang="en" sz="2000">
                <a:solidFill>
                  <a:schemeClr val="dk1"/>
                </a:solidFill>
              </a:rPr>
              <a:t>המודל ידע לקחת תמונה קיימת ולחולל בה שינוי שלא יהיה ניתן כמעט להבחנה מהתמונה המקורית.</a:t>
            </a:r>
            <a:endParaRPr sz="2000">
              <a:solidFill>
                <a:schemeClr val="dk1"/>
              </a:solidFill>
            </a:endParaRPr>
          </a:p>
          <a:p>
            <a:pPr indent="0" lvl="0" marL="0" rtl="1" algn="r">
              <a:spcBef>
                <a:spcPts val="1200"/>
              </a:spcBef>
              <a:spcAft>
                <a:spcPts val="1200"/>
              </a:spcAft>
              <a:buNone/>
            </a:pPr>
            <a:r>
              <a:t/>
            </a:r>
            <a:endParaRPr sz="2000">
              <a:solidFill>
                <a:schemeClr val="dk1"/>
              </a:solidFill>
            </a:endParaRPr>
          </a:p>
        </p:txBody>
      </p:sp>
      <p:pic>
        <p:nvPicPr>
          <p:cNvPr id="246" name="Google Shape;246;p39"/>
          <p:cNvPicPr preferRelativeResize="0"/>
          <p:nvPr/>
        </p:nvPicPr>
        <p:blipFill>
          <a:blip r:embed="rId4">
            <a:alphaModFix/>
          </a:blip>
          <a:stretch>
            <a:fillRect/>
          </a:stretch>
        </p:blipFill>
        <p:spPr>
          <a:xfrm>
            <a:off x="1574125" y="3128425"/>
            <a:ext cx="2474562" cy="1918350"/>
          </a:xfrm>
          <a:prstGeom prst="rect">
            <a:avLst/>
          </a:prstGeom>
          <a:noFill/>
          <a:ln>
            <a:noFill/>
          </a:ln>
        </p:spPr>
      </p:pic>
      <p:pic>
        <p:nvPicPr>
          <p:cNvPr id="247" name="Google Shape;247;p39"/>
          <p:cNvPicPr preferRelativeResize="0"/>
          <p:nvPr/>
        </p:nvPicPr>
        <p:blipFill>
          <a:blip r:embed="rId5">
            <a:alphaModFix/>
          </a:blip>
          <a:stretch>
            <a:fillRect/>
          </a:stretch>
        </p:blipFill>
        <p:spPr>
          <a:xfrm>
            <a:off x="4434986" y="3194262"/>
            <a:ext cx="3134888" cy="17866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תוצר</a:t>
            </a:r>
            <a:endParaRPr sz="3500"/>
          </a:p>
        </p:txBody>
      </p:sp>
      <p:pic>
        <p:nvPicPr>
          <p:cNvPr id="253" name="Google Shape;253;p40"/>
          <p:cNvPicPr preferRelativeResize="0"/>
          <p:nvPr/>
        </p:nvPicPr>
        <p:blipFill>
          <a:blip r:embed="rId4">
            <a:alphaModFix/>
          </a:blip>
          <a:stretch>
            <a:fillRect/>
          </a:stretch>
        </p:blipFill>
        <p:spPr>
          <a:xfrm>
            <a:off x="4185517" y="3159826"/>
            <a:ext cx="895601" cy="358151"/>
          </a:xfrm>
          <a:prstGeom prst="rect">
            <a:avLst/>
          </a:prstGeom>
          <a:noFill/>
          <a:ln>
            <a:noFill/>
          </a:ln>
        </p:spPr>
      </p:pic>
      <p:sp>
        <p:nvSpPr>
          <p:cNvPr id="254" name="Google Shape;254;p40"/>
          <p:cNvSpPr txBox="1"/>
          <p:nvPr>
            <p:ph type="title"/>
          </p:nvPr>
        </p:nvSpPr>
        <p:spPr>
          <a:xfrm>
            <a:off x="2483411" y="1466013"/>
            <a:ext cx="13578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Leonardo Dicaprio</a:t>
            </a:r>
            <a:endParaRPr sz="1300"/>
          </a:p>
        </p:txBody>
      </p:sp>
      <p:sp>
        <p:nvSpPr>
          <p:cNvPr id="255" name="Google Shape;255;p40"/>
          <p:cNvSpPr txBox="1"/>
          <p:nvPr>
            <p:ph type="title"/>
          </p:nvPr>
        </p:nvSpPr>
        <p:spPr>
          <a:xfrm>
            <a:off x="5302788" y="1313613"/>
            <a:ext cx="13578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000000"/>
                </a:solidFill>
              </a:rPr>
              <a:t>Leonardo Dicaprio,</a:t>
            </a:r>
            <a:endParaRPr sz="1300">
              <a:solidFill>
                <a:srgbClr val="000000"/>
              </a:solidFill>
            </a:endParaRPr>
          </a:p>
          <a:p>
            <a:pPr indent="0" lvl="0" marL="0" rtl="0" algn="ctr">
              <a:spcBef>
                <a:spcPts val="0"/>
              </a:spcBef>
              <a:spcAft>
                <a:spcPts val="0"/>
              </a:spcAft>
              <a:buNone/>
            </a:pPr>
            <a:r>
              <a:rPr lang="en" sz="1300">
                <a:solidFill>
                  <a:srgbClr val="000000"/>
                </a:solidFill>
              </a:rPr>
              <a:t>Blonde</a:t>
            </a:r>
            <a:endParaRPr sz="1300">
              <a:solidFill>
                <a:srgbClr val="000000"/>
              </a:solidFill>
            </a:endParaRPr>
          </a:p>
        </p:txBody>
      </p:sp>
      <p:pic>
        <p:nvPicPr>
          <p:cNvPr id="256" name="Google Shape;256;p40"/>
          <p:cNvPicPr preferRelativeResize="0"/>
          <p:nvPr/>
        </p:nvPicPr>
        <p:blipFill rotWithShape="1">
          <a:blip r:embed="rId5">
            <a:alphaModFix/>
          </a:blip>
          <a:srcRect b="0" l="11591" r="11691" t="0"/>
          <a:stretch/>
        </p:blipFill>
        <p:spPr>
          <a:xfrm>
            <a:off x="2430575" y="2386350"/>
            <a:ext cx="1461475" cy="1905100"/>
          </a:xfrm>
          <a:prstGeom prst="rect">
            <a:avLst/>
          </a:prstGeom>
          <a:noFill/>
          <a:ln>
            <a:noFill/>
          </a:ln>
        </p:spPr>
      </p:pic>
      <p:pic>
        <p:nvPicPr>
          <p:cNvPr id="257" name="Google Shape;257;p40"/>
          <p:cNvPicPr preferRelativeResize="0"/>
          <p:nvPr/>
        </p:nvPicPr>
        <p:blipFill rotWithShape="1">
          <a:blip r:embed="rId6">
            <a:alphaModFix/>
          </a:blip>
          <a:srcRect b="0" l="12497" r="11991" t="0"/>
          <a:stretch/>
        </p:blipFill>
        <p:spPr>
          <a:xfrm>
            <a:off x="5250963" y="2386500"/>
            <a:ext cx="1461475" cy="1904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עוד דוגמה :</a:t>
            </a:r>
            <a:r>
              <a:rPr lang="en" sz="3500"/>
              <a:t>)</a:t>
            </a:r>
            <a:endParaRPr sz="3500"/>
          </a:p>
        </p:txBody>
      </p:sp>
      <p:pic>
        <p:nvPicPr>
          <p:cNvPr id="263" name="Google Shape;263;p41"/>
          <p:cNvPicPr preferRelativeResize="0"/>
          <p:nvPr/>
        </p:nvPicPr>
        <p:blipFill>
          <a:blip r:embed="rId4">
            <a:alphaModFix/>
          </a:blip>
          <a:stretch>
            <a:fillRect/>
          </a:stretch>
        </p:blipFill>
        <p:spPr>
          <a:xfrm>
            <a:off x="4185517" y="3159826"/>
            <a:ext cx="895601" cy="358151"/>
          </a:xfrm>
          <a:prstGeom prst="rect">
            <a:avLst/>
          </a:prstGeom>
          <a:noFill/>
          <a:ln>
            <a:noFill/>
          </a:ln>
        </p:spPr>
      </p:pic>
      <p:sp>
        <p:nvSpPr>
          <p:cNvPr id="264" name="Google Shape;264;p41"/>
          <p:cNvSpPr txBox="1"/>
          <p:nvPr>
            <p:ph type="title"/>
          </p:nvPr>
        </p:nvSpPr>
        <p:spPr>
          <a:xfrm>
            <a:off x="2483411" y="1319475"/>
            <a:ext cx="1357800" cy="4722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1300"/>
              <a:t>תמונה של רפאל אחרי תספורת שהוא עשה לבר מצווה</a:t>
            </a:r>
            <a:endParaRPr sz="1300"/>
          </a:p>
        </p:txBody>
      </p:sp>
      <p:sp>
        <p:nvSpPr>
          <p:cNvPr id="265" name="Google Shape;265;p41"/>
          <p:cNvSpPr txBox="1"/>
          <p:nvPr>
            <p:ph type="title"/>
          </p:nvPr>
        </p:nvSpPr>
        <p:spPr>
          <a:xfrm>
            <a:off x="5302788" y="1167075"/>
            <a:ext cx="1357800" cy="4722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1300"/>
              <a:t>תמונה של רפאל אחרי תספורת שהוא עשה לבר מצווה, אבל בלונדיני!</a:t>
            </a:r>
            <a:endParaRPr sz="1300"/>
          </a:p>
        </p:txBody>
      </p:sp>
      <p:pic>
        <p:nvPicPr>
          <p:cNvPr id="266" name="Google Shape;266;p41"/>
          <p:cNvPicPr preferRelativeResize="0"/>
          <p:nvPr/>
        </p:nvPicPr>
        <p:blipFill>
          <a:blip r:embed="rId5">
            <a:alphaModFix/>
          </a:blip>
          <a:stretch>
            <a:fillRect/>
          </a:stretch>
        </p:blipFill>
        <p:spPr>
          <a:xfrm>
            <a:off x="2209900" y="2386505"/>
            <a:ext cx="1904789" cy="1904795"/>
          </a:xfrm>
          <a:prstGeom prst="rect">
            <a:avLst/>
          </a:prstGeom>
          <a:noFill/>
          <a:ln>
            <a:noFill/>
          </a:ln>
        </p:spPr>
      </p:pic>
      <p:pic>
        <p:nvPicPr>
          <p:cNvPr id="267" name="Google Shape;267;p41"/>
          <p:cNvPicPr preferRelativeResize="0"/>
          <p:nvPr/>
        </p:nvPicPr>
        <p:blipFill>
          <a:blip r:embed="rId6">
            <a:alphaModFix/>
          </a:blip>
          <a:stretch>
            <a:fillRect/>
          </a:stretch>
        </p:blipFill>
        <p:spPr>
          <a:xfrm>
            <a:off x="5029311" y="2386506"/>
            <a:ext cx="1904788" cy="19047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Tree>
  </p:cSld>
  <p:clrMapOvr>
    <a:masterClrMapping/>
  </p:clrMapOvr>
  <mc:AlternateContent>
    <mc:Choice Requires="p14">
      <p:transition spd="slow" p14:dur="1000">
        <p:push/>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שקף תודות</a:t>
            </a:r>
            <a:endParaRPr sz="3500"/>
          </a:p>
        </p:txBody>
      </p:sp>
      <p:sp>
        <p:nvSpPr>
          <p:cNvPr id="273" name="Google Shape;273;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en" sz="2200">
                <a:solidFill>
                  <a:schemeClr val="dk1"/>
                </a:solidFill>
              </a:rPr>
              <a:t>תודה רבה ל…</a:t>
            </a:r>
            <a:endParaRPr sz="2200">
              <a:solidFill>
                <a:schemeClr val="dk1"/>
              </a:solidFill>
            </a:endParaRPr>
          </a:p>
          <a:p>
            <a:pPr indent="0" lvl="0" marL="0" rtl="1" algn="r">
              <a:spcBef>
                <a:spcPts val="1200"/>
              </a:spcBef>
              <a:spcAft>
                <a:spcPts val="0"/>
              </a:spcAft>
              <a:buNone/>
            </a:pPr>
            <a:r>
              <a:rPr i="1" lang="en" sz="2200">
                <a:solidFill>
                  <a:schemeClr val="dk1"/>
                </a:solidFill>
              </a:rPr>
              <a:t>ראש הצוות האלוף עדן</a:t>
            </a:r>
            <a:r>
              <a:rPr i="1" lang="en" sz="2200">
                <a:solidFill>
                  <a:schemeClr val="dk1"/>
                </a:solidFill>
              </a:rPr>
              <a:t>!!!!!!!!!!!!!!</a:t>
            </a:r>
            <a:endParaRPr i="1" sz="2200">
              <a:solidFill>
                <a:schemeClr val="dk1"/>
              </a:solidFill>
            </a:endParaRPr>
          </a:p>
          <a:p>
            <a:pPr indent="0" lvl="0" marL="0" rtl="1" algn="r">
              <a:spcBef>
                <a:spcPts val="1200"/>
              </a:spcBef>
              <a:spcAft>
                <a:spcPts val="0"/>
              </a:spcAft>
              <a:buNone/>
            </a:pPr>
            <a:r>
              <a:rPr i="1" lang="en" sz="2200">
                <a:solidFill>
                  <a:schemeClr val="dk1"/>
                </a:solidFill>
              </a:rPr>
              <a:t>דרור המנטור המטורף</a:t>
            </a:r>
            <a:r>
              <a:rPr i="1" lang="en" sz="2200">
                <a:solidFill>
                  <a:schemeClr val="dk1"/>
                </a:solidFill>
              </a:rPr>
              <a:t>!!!!!!!!!!!!!!</a:t>
            </a:r>
            <a:endParaRPr i="1" sz="2200">
              <a:solidFill>
                <a:schemeClr val="dk1"/>
              </a:solidFill>
            </a:endParaRPr>
          </a:p>
          <a:p>
            <a:pPr indent="0" lvl="0" marL="0" rtl="1" algn="r">
              <a:spcBef>
                <a:spcPts val="1200"/>
              </a:spcBef>
              <a:spcAft>
                <a:spcPts val="0"/>
              </a:spcAft>
              <a:buNone/>
            </a:pPr>
            <a:r>
              <a:rPr i="1" lang="en" sz="2200">
                <a:solidFill>
                  <a:schemeClr val="dk1"/>
                </a:solidFill>
              </a:rPr>
              <a:t>שולי!!!!!!!!!!!!!!</a:t>
            </a:r>
            <a:endParaRPr i="1" sz="2200">
              <a:solidFill>
                <a:schemeClr val="dk1"/>
              </a:solidFill>
            </a:endParaRPr>
          </a:p>
          <a:p>
            <a:pPr indent="0" lvl="0" marL="0" rtl="1" algn="r">
              <a:spcBef>
                <a:spcPts val="1200"/>
              </a:spcBef>
              <a:spcAft>
                <a:spcPts val="1200"/>
              </a:spcAft>
              <a:buNone/>
            </a:pPr>
            <a:r>
              <a:rPr i="1" lang="en" sz="2200">
                <a:solidFill>
                  <a:schemeClr val="dk1"/>
                </a:solidFill>
              </a:rPr>
              <a:t>וכמובן, לכיתה י"ב7 המקסימה שלנו</a:t>
            </a:r>
            <a:r>
              <a:rPr i="1" lang="en" sz="2200">
                <a:solidFill>
                  <a:schemeClr val="dk1"/>
                </a:solidFill>
              </a:rPr>
              <a:t>!!!!!!!!!!!!!!</a:t>
            </a:r>
            <a:endParaRPr i="1" sz="2200">
              <a:solidFill>
                <a:schemeClr val="dk1"/>
              </a:solidFill>
            </a:endParaRPr>
          </a:p>
        </p:txBody>
      </p:sp>
      <p:pic>
        <p:nvPicPr>
          <p:cNvPr id="274" name="Google Shape;274;p42"/>
          <p:cNvPicPr preferRelativeResize="0"/>
          <p:nvPr/>
        </p:nvPicPr>
        <p:blipFill>
          <a:blip r:embed="rId4">
            <a:alphaModFix/>
          </a:blip>
          <a:stretch>
            <a:fillRect/>
          </a:stretch>
        </p:blipFill>
        <p:spPr>
          <a:xfrm>
            <a:off x="1148449" y="484092"/>
            <a:ext cx="1753526" cy="1757926"/>
          </a:xfrm>
          <a:prstGeom prst="rect">
            <a:avLst/>
          </a:prstGeom>
          <a:noFill/>
          <a:ln>
            <a:noFill/>
          </a:ln>
        </p:spPr>
      </p:pic>
      <p:pic>
        <p:nvPicPr>
          <p:cNvPr id="275" name="Google Shape;275;p42"/>
          <p:cNvPicPr preferRelativeResize="0"/>
          <p:nvPr/>
        </p:nvPicPr>
        <p:blipFill>
          <a:blip r:embed="rId5">
            <a:alphaModFix/>
          </a:blip>
          <a:stretch>
            <a:fillRect/>
          </a:stretch>
        </p:blipFill>
        <p:spPr>
          <a:xfrm>
            <a:off x="311700" y="2641163"/>
            <a:ext cx="3427026" cy="192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lnSpc>
                <a:spcPct val="115000"/>
              </a:lnSpc>
              <a:spcBef>
                <a:spcPts val="0"/>
              </a:spcBef>
              <a:spcAft>
                <a:spcPts val="1200"/>
              </a:spcAft>
              <a:buClr>
                <a:schemeClr val="dk1"/>
              </a:buClr>
              <a:buSzPts val="990"/>
              <a:buFont typeface="Arial"/>
              <a:buNone/>
            </a:pPr>
            <a:r>
              <a:rPr lang="en" sz="3520"/>
              <a:t>מדוע בחרנו דווקא בנושא הזה?</a:t>
            </a:r>
            <a:endParaRPr sz="3520"/>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68300" lvl="0" marL="457200" rtl="1" algn="r">
              <a:spcBef>
                <a:spcPts val="0"/>
              </a:spcBef>
              <a:spcAft>
                <a:spcPts val="0"/>
              </a:spcAft>
              <a:buClr>
                <a:schemeClr val="dk1"/>
              </a:buClr>
              <a:buSzPts val="2200"/>
              <a:buChar char="●"/>
            </a:pPr>
            <a:r>
              <a:rPr lang="en" sz="2200">
                <a:solidFill>
                  <a:schemeClr val="dk1"/>
                </a:solidFill>
              </a:rPr>
              <a:t>תחום למידת המכונה (ידוע גם בתור: בינה מלאכותית, Machine …Learning, AI) הוא נרחב ומרובה, ובנוסף מאוד חם בעשור האחרון בתעשייה עם התפתחותה של הטכנולוגיה שהביאה איתה אתגרים שאינם אפשריים לפתור באמצעות תכנות "רגיל" בלבד. לאור כך, חשוב לנו להרחיב את הידע בנושא ולהתנסות בו, וכך נוכל גם ליישם אותו בעתיד בצבא, בראיונות עבודה וכו'.</a:t>
            </a:r>
            <a:endParaRPr sz="2200">
              <a:solidFill>
                <a:schemeClr val="dk1"/>
              </a:solidFill>
            </a:endParaRPr>
          </a:p>
          <a:p>
            <a:pPr indent="0" lvl="0" marL="0" rtl="1" algn="r">
              <a:spcBef>
                <a:spcPts val="1200"/>
              </a:spcBef>
              <a:spcAft>
                <a:spcPts val="0"/>
              </a:spcAft>
              <a:buNone/>
            </a:pPr>
            <a:r>
              <a:t/>
            </a:r>
            <a:endParaRPr sz="2200">
              <a:solidFill>
                <a:schemeClr val="dk1"/>
              </a:solidFill>
            </a:endParaRPr>
          </a:p>
          <a:p>
            <a:pPr indent="-368300" lvl="0" marL="457200" rtl="1" algn="r">
              <a:spcBef>
                <a:spcPts val="1200"/>
              </a:spcBef>
              <a:spcAft>
                <a:spcPts val="0"/>
              </a:spcAft>
              <a:buClr>
                <a:schemeClr val="dk1"/>
              </a:buClr>
              <a:buSzPts val="2200"/>
              <a:buChar char="●"/>
            </a:pPr>
            <a:r>
              <a:rPr lang="en" sz="2200">
                <a:solidFill>
                  <a:schemeClr val="dk1"/>
                </a:solidFill>
              </a:rPr>
              <a:t>דוגמאות פופולריות:</a:t>
            </a:r>
            <a:endParaRPr sz="2200">
              <a:solidFill>
                <a:schemeClr val="dk1"/>
              </a:solidFill>
            </a:endParaRPr>
          </a:p>
        </p:txBody>
      </p:sp>
      <p:pic>
        <p:nvPicPr>
          <p:cNvPr id="71" name="Google Shape;71;p16"/>
          <p:cNvPicPr preferRelativeResize="0"/>
          <p:nvPr/>
        </p:nvPicPr>
        <p:blipFill>
          <a:blip r:embed="rId4">
            <a:alphaModFix/>
          </a:blip>
          <a:stretch>
            <a:fillRect/>
          </a:stretch>
        </p:blipFill>
        <p:spPr>
          <a:xfrm>
            <a:off x="311700" y="3536274"/>
            <a:ext cx="1032600" cy="1032600"/>
          </a:xfrm>
          <a:prstGeom prst="rect">
            <a:avLst/>
          </a:prstGeom>
          <a:noFill/>
          <a:ln>
            <a:noFill/>
          </a:ln>
        </p:spPr>
      </p:pic>
      <p:pic>
        <p:nvPicPr>
          <p:cNvPr id="72" name="Google Shape;72;p16"/>
          <p:cNvPicPr preferRelativeResize="0"/>
          <p:nvPr/>
        </p:nvPicPr>
        <p:blipFill>
          <a:blip r:embed="rId5">
            <a:alphaModFix/>
          </a:blip>
          <a:stretch>
            <a:fillRect/>
          </a:stretch>
        </p:blipFill>
        <p:spPr>
          <a:xfrm>
            <a:off x="1644475" y="3536275"/>
            <a:ext cx="1032599" cy="1032599"/>
          </a:xfrm>
          <a:prstGeom prst="rect">
            <a:avLst/>
          </a:prstGeom>
          <a:noFill/>
          <a:ln>
            <a:noFill/>
          </a:ln>
        </p:spPr>
      </p:pic>
      <p:pic>
        <p:nvPicPr>
          <p:cNvPr id="73" name="Google Shape;73;p16"/>
          <p:cNvPicPr preferRelativeResize="0"/>
          <p:nvPr/>
        </p:nvPicPr>
        <p:blipFill>
          <a:blip r:embed="rId6">
            <a:alphaModFix/>
          </a:blip>
          <a:stretch>
            <a:fillRect/>
          </a:stretch>
        </p:blipFill>
        <p:spPr>
          <a:xfrm>
            <a:off x="3024145" y="3334476"/>
            <a:ext cx="2154824" cy="1436198"/>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lnSpc>
                <a:spcPct val="115000"/>
              </a:lnSpc>
              <a:spcBef>
                <a:spcPts val="0"/>
              </a:spcBef>
              <a:spcAft>
                <a:spcPts val="1200"/>
              </a:spcAft>
              <a:buClr>
                <a:schemeClr val="dk1"/>
              </a:buClr>
              <a:buSzPts val="990"/>
              <a:buFont typeface="Arial"/>
              <a:buNone/>
            </a:pPr>
            <a:r>
              <a:rPr lang="en" sz="3520"/>
              <a:t>אז בחרנו להתעסק ב</a:t>
            </a:r>
            <a:r>
              <a:rPr lang="en" sz="3520"/>
              <a:t>למידת מכונה!</a:t>
            </a:r>
            <a:endParaRPr sz="3520"/>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1200"/>
              </a:spcAft>
              <a:buClr>
                <a:schemeClr val="dk1"/>
              </a:buClr>
              <a:buSzPts val="1100"/>
              <a:buFont typeface="Arial"/>
              <a:buNone/>
            </a:pPr>
            <a:r>
              <a:rPr lang="en" sz="2200">
                <a:solidFill>
                  <a:schemeClr val="dk1"/>
                </a:solidFill>
              </a:rPr>
              <a:t>אך מהי למידת מכונה?</a:t>
            </a:r>
            <a:endParaRPr sz="2200">
              <a:solidFill>
                <a:schemeClr val="dk1"/>
              </a:solidFill>
            </a:endParaRPr>
          </a:p>
        </p:txBody>
      </p:sp>
      <p:pic>
        <p:nvPicPr>
          <p:cNvPr id="80" name="Google Shape;80;p17"/>
          <p:cNvPicPr preferRelativeResize="0"/>
          <p:nvPr/>
        </p:nvPicPr>
        <p:blipFill>
          <a:blip r:embed="rId4">
            <a:alphaModFix/>
          </a:blip>
          <a:stretch>
            <a:fillRect/>
          </a:stretch>
        </p:blipFill>
        <p:spPr>
          <a:xfrm>
            <a:off x="3170775" y="1766425"/>
            <a:ext cx="2802449" cy="2802449"/>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למידת מכונה היא, בתכליתה, מתמטיקה</a:t>
            </a:r>
            <a:endParaRPr sz="3500"/>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en" sz="2200">
                <a:solidFill>
                  <a:schemeClr val="dk1"/>
                </a:solidFill>
              </a:rPr>
              <a:t>ותפקידנו כמתכנתים שמתעסקים עם למידת מכונה היא "להתאים" את המתמטיקה הזאת למידע -</a:t>
            </a:r>
            <a:endParaRPr sz="2200">
              <a:solidFill>
                <a:schemeClr val="dk1"/>
              </a:solidFill>
            </a:endParaRPr>
          </a:p>
          <a:p>
            <a:pPr indent="0" lvl="0" marL="0" rtl="1" algn="r">
              <a:spcBef>
                <a:spcPts val="1200"/>
              </a:spcBef>
              <a:spcAft>
                <a:spcPts val="0"/>
              </a:spcAft>
              <a:buNone/>
            </a:pPr>
            <a:r>
              <a:rPr lang="en" sz="2200">
                <a:solidFill>
                  <a:schemeClr val="dk1"/>
                </a:solidFill>
              </a:rPr>
              <a:t>או ל-dat</a:t>
            </a:r>
            <a:r>
              <a:rPr lang="en" sz="2200">
                <a:solidFill>
                  <a:schemeClr val="dk1"/>
                </a:solidFill>
              </a:rPr>
              <a:t>a</a:t>
            </a:r>
            <a:r>
              <a:rPr lang="en" sz="2200">
                <a:solidFill>
                  <a:schemeClr val="dk1"/>
                </a:solidFill>
              </a:rPr>
              <a:t> -</a:t>
            </a:r>
            <a:endParaRPr sz="2200">
              <a:solidFill>
                <a:schemeClr val="dk1"/>
              </a:solidFill>
            </a:endParaRPr>
          </a:p>
          <a:p>
            <a:pPr indent="0" lvl="0" marL="0" rtl="1" algn="r">
              <a:spcBef>
                <a:spcPts val="1200"/>
              </a:spcBef>
              <a:spcAft>
                <a:spcPts val="1200"/>
              </a:spcAft>
              <a:buNone/>
            </a:pPr>
            <a:r>
              <a:rPr lang="en" sz="2200">
                <a:solidFill>
                  <a:schemeClr val="dk1"/>
                </a:solidFill>
              </a:rPr>
              <a:t>שלנו, כדי למלא את התפקיד שאנחנו רוצים שהיא תעשה.</a:t>
            </a:r>
            <a:endParaRPr sz="2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אבני בנייה של למידת מכונה - כיצד מתחילים?</a:t>
            </a:r>
            <a:endParaRPr sz="3500"/>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1200"/>
              </a:spcAft>
              <a:buNone/>
            </a:pPr>
            <a:r>
              <a:rPr lang="en" sz="2200">
                <a:solidFill>
                  <a:schemeClr val="dk1"/>
                </a:solidFill>
              </a:rPr>
              <a:t>בדרך כלל כשאומרים "למידת מכונה", ישר חושבים על רשת נוירונים:</a:t>
            </a:r>
            <a:endParaRPr sz="2200">
              <a:solidFill>
                <a:schemeClr val="dk1"/>
              </a:solidFill>
            </a:endParaRPr>
          </a:p>
        </p:txBody>
      </p:sp>
      <p:pic>
        <p:nvPicPr>
          <p:cNvPr id="93" name="Google Shape;93;p19"/>
          <p:cNvPicPr preferRelativeResize="0"/>
          <p:nvPr/>
        </p:nvPicPr>
        <p:blipFill>
          <a:blip r:embed="rId4">
            <a:alphaModFix/>
          </a:blip>
          <a:stretch>
            <a:fillRect/>
          </a:stretch>
        </p:blipFill>
        <p:spPr>
          <a:xfrm>
            <a:off x="3279350" y="1679025"/>
            <a:ext cx="2585300" cy="3112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אבני בנייה של למידת מכונה - כיצד מתחילים?</a:t>
            </a:r>
            <a:endParaRPr sz="3500"/>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1200"/>
              </a:spcAft>
              <a:buNone/>
            </a:pPr>
            <a:r>
              <a:rPr lang="en" sz="2200">
                <a:solidFill>
                  <a:schemeClr val="dk1"/>
                </a:solidFill>
              </a:rPr>
              <a:t>או על רשת נוירונים, מבוססת שכבות קונבולוציה</a:t>
            </a:r>
            <a:r>
              <a:rPr lang="en" sz="2200">
                <a:solidFill>
                  <a:schemeClr val="dk1"/>
                </a:solidFill>
              </a:rPr>
              <a:t>:</a:t>
            </a:r>
            <a:endParaRPr sz="2200">
              <a:solidFill>
                <a:schemeClr val="dk1"/>
              </a:solidFill>
            </a:endParaRPr>
          </a:p>
        </p:txBody>
      </p:sp>
      <p:pic>
        <p:nvPicPr>
          <p:cNvPr id="100" name="Google Shape;100;p20"/>
          <p:cNvPicPr preferRelativeResize="0"/>
          <p:nvPr/>
        </p:nvPicPr>
        <p:blipFill>
          <a:blip r:embed="rId4">
            <a:alphaModFix/>
          </a:blip>
          <a:stretch>
            <a:fillRect/>
          </a:stretch>
        </p:blipFill>
        <p:spPr>
          <a:xfrm>
            <a:off x="762000" y="1922850"/>
            <a:ext cx="7620000"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t>אך מה היא רשת נוירונים?!</a:t>
            </a:r>
            <a:endParaRPr sz="3500"/>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1" algn="r">
              <a:spcBef>
                <a:spcPts val="0"/>
              </a:spcBef>
              <a:spcAft>
                <a:spcPts val="0"/>
              </a:spcAft>
              <a:buNone/>
            </a:pPr>
            <a:r>
              <a:rPr lang="en" sz="2200">
                <a:solidFill>
                  <a:schemeClr val="dk1"/>
                </a:solidFill>
              </a:rPr>
              <a:t>רשת נוירונים "fully connected" בנויה משלושה חלקים עיקריים:</a:t>
            </a:r>
            <a:endParaRPr sz="2200">
              <a:solidFill>
                <a:schemeClr val="dk1"/>
              </a:solidFill>
            </a:endParaRPr>
          </a:p>
          <a:p>
            <a:pPr indent="-368300" lvl="0" marL="457200" rtl="1" algn="r">
              <a:spcBef>
                <a:spcPts val="1200"/>
              </a:spcBef>
              <a:spcAft>
                <a:spcPts val="0"/>
              </a:spcAft>
              <a:buClr>
                <a:schemeClr val="dk1"/>
              </a:buClr>
              <a:buSzPts val="2200"/>
              <a:buAutoNum type="arabicPeriod"/>
            </a:pPr>
            <a:r>
              <a:rPr lang="en" sz="2200">
                <a:solidFill>
                  <a:schemeClr val="dk1"/>
                </a:solidFill>
              </a:rPr>
              <a:t>שכבת input - המידע שאותו הרשת לומדת ועליו היא מתאמנת</a:t>
            </a:r>
            <a:endParaRPr sz="2200">
              <a:solidFill>
                <a:schemeClr val="dk1"/>
              </a:solidFill>
            </a:endParaRPr>
          </a:p>
          <a:p>
            <a:pPr indent="-368300" lvl="0" marL="457200" rtl="1" algn="r">
              <a:spcBef>
                <a:spcPts val="0"/>
              </a:spcBef>
              <a:spcAft>
                <a:spcPts val="0"/>
              </a:spcAft>
              <a:buClr>
                <a:schemeClr val="dk1"/>
              </a:buClr>
              <a:buSzPts val="2200"/>
              <a:buAutoNum type="arabicPeriod"/>
            </a:pPr>
            <a:r>
              <a:rPr lang="en" sz="2200">
                <a:solidFill>
                  <a:schemeClr val="dk1"/>
                </a:solidFill>
              </a:rPr>
              <a:t>שכבת hidden - בה כל הקסם מתרחש ("קופסה שחורה")</a:t>
            </a:r>
            <a:endParaRPr sz="2200">
              <a:solidFill>
                <a:schemeClr val="dk1"/>
              </a:solidFill>
            </a:endParaRPr>
          </a:p>
          <a:p>
            <a:pPr indent="-368300" lvl="0" marL="457200" rtl="1" algn="r">
              <a:spcBef>
                <a:spcPts val="0"/>
              </a:spcBef>
              <a:spcAft>
                <a:spcPts val="0"/>
              </a:spcAft>
              <a:buClr>
                <a:schemeClr val="dk1"/>
              </a:buClr>
              <a:buSzPts val="2200"/>
              <a:buAutoNum type="arabicPeriod"/>
            </a:pPr>
            <a:r>
              <a:rPr lang="en" sz="2200">
                <a:solidFill>
                  <a:schemeClr val="dk1"/>
                </a:solidFill>
              </a:rPr>
              <a:t>שכבת output - שתוציא לנו את התוצאה של הרשת לאור מה שהרשת למדה עד אותה איטרציה</a:t>
            </a:r>
            <a:endParaRPr sz="2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